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339" r:id="rId3"/>
    <p:sldId id="298" r:id="rId4"/>
    <p:sldId id="308" r:id="rId5"/>
    <p:sldId id="335" r:id="rId6"/>
    <p:sldId id="336" r:id="rId7"/>
    <p:sldId id="334" r:id="rId8"/>
  </p:sldIdLst>
  <p:sldSz cx="12195175" cy="6859588"/>
  <p:notesSz cx="6807200" cy="9939338"/>
  <p:defaultTextStyle>
    <a:defPPr>
      <a:defRPr lang="th-TH"/>
    </a:defPPr>
    <a:lvl1pPr marL="0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598679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197359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1796038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2394717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2993397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3592077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4190757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4789436" algn="l" defTabSz="119735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  <a:srgbClr val="FF9966"/>
    <a:srgbClr val="F58223"/>
    <a:srgbClr val="FF9900"/>
    <a:srgbClr val="F79B4F"/>
    <a:srgbClr val="FFFF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41" autoAdjust="0"/>
    <p:restoredTop sz="94660"/>
  </p:normalViewPr>
  <p:slideViewPr>
    <p:cSldViewPr>
      <p:cViewPr varScale="1">
        <p:scale>
          <a:sx n="83" d="100"/>
          <a:sy n="83" d="100"/>
        </p:scale>
        <p:origin x="810" y="60"/>
      </p:cViewPr>
      <p:guideLst>
        <p:guide orient="horz" pos="2161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5351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D2489-6306-4753-A76F-BA06974EFF2A}" type="datetimeFigureOut">
              <a:rPr lang="th-TH" smtClean="0"/>
              <a:t>11/10/61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463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200" y="4721225"/>
            <a:ext cx="5444806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40868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351" y="9440868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1C3E9-A9D2-42D3-9A89-C96583A685F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247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1C3E9-A9D2-42D3-9A89-C96583A685F7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6597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639" y="2130921"/>
            <a:ext cx="10365899" cy="147036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9277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8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7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96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94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93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92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90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89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336" y="4407922"/>
            <a:ext cx="10365899" cy="1362391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3336" y="2907386"/>
            <a:ext cx="10365899" cy="1500535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867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19735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9603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9471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933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920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907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8943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9759" y="1600572"/>
            <a:ext cx="5386202" cy="4527011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99215" y="1600572"/>
            <a:ext cx="5386202" cy="4527011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60" y="1535469"/>
            <a:ext cx="5388321" cy="63991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598679" indent="0">
              <a:buNone/>
              <a:defRPr sz="2600" b="1"/>
            </a:lvl2pPr>
            <a:lvl3pPr marL="1197359" indent="0">
              <a:buNone/>
              <a:defRPr sz="2400" b="1"/>
            </a:lvl3pPr>
            <a:lvl4pPr marL="1796038" indent="0">
              <a:buNone/>
              <a:defRPr sz="2000" b="1"/>
            </a:lvl4pPr>
            <a:lvl5pPr marL="2394717" indent="0">
              <a:buNone/>
              <a:defRPr sz="2000" b="1"/>
            </a:lvl5pPr>
            <a:lvl6pPr marL="2993397" indent="0">
              <a:buNone/>
              <a:defRPr sz="2000" b="1"/>
            </a:lvl6pPr>
            <a:lvl7pPr marL="3592077" indent="0">
              <a:buNone/>
              <a:defRPr sz="2000" b="1"/>
            </a:lvl7pPr>
            <a:lvl8pPr marL="4190757" indent="0">
              <a:buNone/>
              <a:defRPr sz="2000" b="1"/>
            </a:lvl8pPr>
            <a:lvl9pPr marL="4789436" indent="0">
              <a:buNone/>
              <a:defRPr sz="20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9760" y="2175378"/>
            <a:ext cx="5388321" cy="3952203"/>
          </a:xfrm>
        </p:spPr>
        <p:txBody>
          <a:bodyPr/>
          <a:lstStyle>
            <a:lvl1pPr>
              <a:defRPr sz="32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598679" indent="0">
              <a:buNone/>
              <a:defRPr sz="2600" b="1"/>
            </a:lvl2pPr>
            <a:lvl3pPr marL="1197359" indent="0">
              <a:buNone/>
              <a:defRPr sz="2400" b="1"/>
            </a:lvl3pPr>
            <a:lvl4pPr marL="1796038" indent="0">
              <a:buNone/>
              <a:defRPr sz="2000" b="1"/>
            </a:lvl4pPr>
            <a:lvl5pPr marL="2394717" indent="0">
              <a:buNone/>
              <a:defRPr sz="2000" b="1"/>
            </a:lvl5pPr>
            <a:lvl6pPr marL="2993397" indent="0">
              <a:buNone/>
              <a:defRPr sz="2000" b="1"/>
            </a:lvl6pPr>
            <a:lvl7pPr marL="3592077" indent="0">
              <a:buNone/>
              <a:defRPr sz="2000" b="1"/>
            </a:lvl7pPr>
            <a:lvl8pPr marL="4190757" indent="0">
              <a:buNone/>
              <a:defRPr sz="2000" b="1"/>
            </a:lvl8pPr>
            <a:lvl9pPr marL="4789436" indent="0">
              <a:buNone/>
              <a:defRPr sz="20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94983" y="2175378"/>
            <a:ext cx="5390437" cy="3952203"/>
          </a:xfrm>
        </p:spPr>
        <p:txBody>
          <a:bodyPr/>
          <a:lstStyle>
            <a:lvl1pPr>
              <a:defRPr sz="32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761" y="273115"/>
            <a:ext cx="4012128" cy="116231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67975" y="273113"/>
            <a:ext cx="6817442" cy="5854469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761" y="1435434"/>
            <a:ext cx="4012128" cy="4692149"/>
          </a:xfrm>
        </p:spPr>
        <p:txBody>
          <a:bodyPr/>
          <a:lstStyle>
            <a:lvl1pPr marL="0" indent="0">
              <a:buNone/>
              <a:defRPr sz="1800"/>
            </a:lvl1pPr>
            <a:lvl2pPr marL="598679" indent="0">
              <a:buNone/>
              <a:defRPr sz="1600"/>
            </a:lvl2pPr>
            <a:lvl3pPr marL="1197359" indent="0">
              <a:buNone/>
              <a:defRPr sz="1400"/>
            </a:lvl3pPr>
            <a:lvl4pPr marL="1796038" indent="0">
              <a:buNone/>
              <a:defRPr sz="1100"/>
            </a:lvl4pPr>
            <a:lvl5pPr marL="2394717" indent="0">
              <a:buNone/>
              <a:defRPr sz="1100"/>
            </a:lvl5pPr>
            <a:lvl6pPr marL="2993397" indent="0">
              <a:buNone/>
              <a:defRPr sz="1100"/>
            </a:lvl6pPr>
            <a:lvl7pPr marL="3592077" indent="0">
              <a:buNone/>
              <a:defRPr sz="1100"/>
            </a:lvl7pPr>
            <a:lvl8pPr marL="4190757" indent="0">
              <a:buNone/>
              <a:defRPr sz="1100"/>
            </a:lvl8pPr>
            <a:lvl9pPr marL="4789436" indent="0">
              <a:buNone/>
              <a:defRPr sz="1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90341" y="4801712"/>
            <a:ext cx="7317105" cy="56686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90341" y="612917"/>
            <a:ext cx="7317105" cy="4115753"/>
          </a:xfrm>
        </p:spPr>
        <p:txBody>
          <a:bodyPr/>
          <a:lstStyle>
            <a:lvl1pPr marL="0" indent="0">
              <a:buNone/>
              <a:defRPr sz="4200"/>
            </a:lvl1pPr>
            <a:lvl2pPr marL="598679" indent="0">
              <a:buNone/>
              <a:defRPr sz="3600"/>
            </a:lvl2pPr>
            <a:lvl3pPr marL="1197359" indent="0">
              <a:buNone/>
              <a:defRPr sz="3200"/>
            </a:lvl3pPr>
            <a:lvl4pPr marL="1796038" indent="0">
              <a:buNone/>
              <a:defRPr sz="2600"/>
            </a:lvl4pPr>
            <a:lvl5pPr marL="2394717" indent="0">
              <a:buNone/>
              <a:defRPr sz="2600"/>
            </a:lvl5pPr>
            <a:lvl6pPr marL="2993397" indent="0">
              <a:buNone/>
              <a:defRPr sz="2600"/>
            </a:lvl6pPr>
            <a:lvl7pPr marL="3592077" indent="0">
              <a:buNone/>
              <a:defRPr sz="2600"/>
            </a:lvl7pPr>
            <a:lvl8pPr marL="4190757" indent="0">
              <a:buNone/>
              <a:defRPr sz="2600"/>
            </a:lvl8pPr>
            <a:lvl9pPr marL="4789436" indent="0">
              <a:buNone/>
              <a:defRPr sz="26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90341" y="5368582"/>
            <a:ext cx="7317105" cy="805048"/>
          </a:xfrm>
        </p:spPr>
        <p:txBody>
          <a:bodyPr/>
          <a:lstStyle>
            <a:lvl1pPr marL="0" indent="0">
              <a:buNone/>
              <a:defRPr sz="1800"/>
            </a:lvl1pPr>
            <a:lvl2pPr marL="598679" indent="0">
              <a:buNone/>
              <a:defRPr sz="1600"/>
            </a:lvl2pPr>
            <a:lvl3pPr marL="1197359" indent="0">
              <a:buNone/>
              <a:defRPr sz="1400"/>
            </a:lvl3pPr>
            <a:lvl4pPr marL="1796038" indent="0">
              <a:buNone/>
              <a:defRPr sz="1100"/>
            </a:lvl4pPr>
            <a:lvl5pPr marL="2394717" indent="0">
              <a:buNone/>
              <a:defRPr sz="1100"/>
            </a:lvl5pPr>
            <a:lvl6pPr marL="2993397" indent="0">
              <a:buNone/>
              <a:defRPr sz="1100"/>
            </a:lvl6pPr>
            <a:lvl7pPr marL="3592077" indent="0">
              <a:buNone/>
              <a:defRPr sz="1100"/>
            </a:lvl7pPr>
            <a:lvl8pPr marL="4190757" indent="0">
              <a:buNone/>
              <a:defRPr sz="1100"/>
            </a:lvl8pPr>
            <a:lvl9pPr marL="4789436" indent="0">
              <a:buNone/>
              <a:defRPr sz="1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41503" y="274703"/>
            <a:ext cx="2743914" cy="585288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9759" y="274702"/>
            <a:ext cx="10975658" cy="1143265"/>
          </a:xfrm>
          <a:prstGeom prst="rect">
            <a:avLst/>
          </a:prstGeom>
        </p:spPr>
        <p:txBody>
          <a:bodyPr vert="horz" lIns="119735" tIns="59868" rIns="119735" bIns="59868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9759" y="1600572"/>
            <a:ext cx="10975658" cy="4527011"/>
          </a:xfrm>
          <a:prstGeom prst="rect">
            <a:avLst/>
          </a:prstGeom>
        </p:spPr>
        <p:txBody>
          <a:bodyPr vert="horz" lIns="119735" tIns="59868" rIns="119735" bIns="59868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9760" y="6357824"/>
            <a:ext cx="2845541" cy="365210"/>
          </a:xfrm>
          <a:prstGeom prst="rect">
            <a:avLst/>
          </a:prstGeom>
        </p:spPr>
        <p:txBody>
          <a:bodyPr vert="horz" lIns="119735" tIns="59868" rIns="119735" bIns="5986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D8657-6F73-4CCF-830B-E4BF6901AED2}" type="datetimeFigureOut">
              <a:rPr lang="th-TH" smtClean="0"/>
              <a:pPr/>
              <a:t>11/10/61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66686" y="6357824"/>
            <a:ext cx="3861805" cy="365210"/>
          </a:xfrm>
          <a:prstGeom prst="rect">
            <a:avLst/>
          </a:prstGeom>
        </p:spPr>
        <p:txBody>
          <a:bodyPr vert="horz" lIns="119735" tIns="59868" rIns="119735" bIns="5986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39876" y="6357824"/>
            <a:ext cx="2845541" cy="365210"/>
          </a:xfrm>
          <a:prstGeom prst="rect">
            <a:avLst/>
          </a:prstGeom>
        </p:spPr>
        <p:txBody>
          <a:bodyPr vert="horz" lIns="119735" tIns="59868" rIns="119735" bIns="5986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06137-DF34-4F4E-9C40-9D59DA0A88A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9735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9010" indent="-449010" algn="l" defTabSz="1197359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72854" indent="-374174" algn="l" defTabSz="1197359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96698" indent="-299340" algn="l" defTabSz="119735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095378" indent="-299340" algn="l" defTabSz="1197359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94057" indent="-299340" algn="l" defTabSz="1197359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2736" indent="-299340" algn="l" defTabSz="119735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1417" indent="-299340" algn="l" defTabSz="119735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0096" indent="-299340" algn="l" defTabSz="119735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88776" indent="-299340" algn="l" defTabSz="119735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598679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359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1796038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2394717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397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3592077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4190757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4789436" algn="l" defTabSz="119735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>
            <a:alphaModFix amt="3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46661" y="2061642"/>
            <a:ext cx="11746852" cy="5630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002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19735" tIns="59868" rIns="119735" bIns="59868" rtlCol="0">
            <a:spAutoFit/>
          </a:bodyPr>
          <a:lstStyle/>
          <a:p>
            <a:pPr algn="ctr">
              <a:tabLst>
                <a:tab pos="1077913" algn="l"/>
              </a:tabLst>
            </a:pPr>
            <a:r>
              <a:rPr lang="en-US" b="1" dirty="0" smtClean="0"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itchFamily="34" charset="-34"/>
                <a:cs typeface="TH SarabunIT๙" pitchFamily="34" charset="-34"/>
              </a:rPr>
              <a:t>“</a:t>
            </a:r>
            <a:r>
              <a:rPr lang="th-TH" b="1" dirty="0" smtClean="0"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itchFamily="34" charset="-34"/>
                <a:cs typeface="TH SarabunIT๙" pitchFamily="34" charset="-34"/>
              </a:rPr>
              <a:t>เอกอัครราชทูตอังกฤษประจำประเทศไทย และเอกอัครราชทูตอังกฤษ</a:t>
            </a:r>
            <a:r>
              <a:rPr lang="th-TH" b="1" smtClean="0"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itchFamily="34" charset="-34"/>
                <a:cs typeface="TH SarabunIT๙" pitchFamily="34" charset="-34"/>
              </a:rPr>
              <a:t>ประจำ</a:t>
            </a:r>
            <a:r>
              <a:rPr lang="th-TH" b="1" smtClean="0"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itchFamily="34" charset="-34"/>
                <a:cs typeface="TH SarabunIT๙" pitchFamily="34" charset="-34"/>
              </a:rPr>
              <a:t>สาธารณรัฐ</a:t>
            </a:r>
            <a:r>
              <a:rPr lang="th-TH" b="1" dirty="0" smtClean="0"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IT๙" pitchFamily="34" charset="-34"/>
                <a:cs typeface="TH SarabunIT๙" pitchFamily="34" charset="-34"/>
              </a:rPr>
              <a:t>ประชาธิปไตยประชาชนลาว เยี่ยมชมการปฏิบัติงาน ณ ด่านพรมแดนหนองคาย”</a:t>
            </a:r>
          </a:p>
          <a:p>
            <a:pPr algn="thaiDist">
              <a:tabLst>
                <a:tab pos="1077913" algn="l"/>
              </a:tabLst>
            </a:pPr>
            <a:r>
              <a:rPr lang="th-TH" b="1" dirty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2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วันอังคารที่ 9 ตุลาคม 2561 </a:t>
            </a:r>
            <a:r>
              <a:rPr lang="th-TH" sz="32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เวลาประมาณ 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16.30 น. 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H.E.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Mr.Brian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John Davidson British Ambassador to Thailand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และ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H.E.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Mr.Hugh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Evans British Ambassador to Laos PDR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 ได้ให้เกียรติมาตรวจเยี่ยมเพื่อรับทราบการปฏิบัติงานของเจ้าหน้าที่ศุลกากรด่านพรมแดนหนองคาย  </a:t>
            </a:r>
            <a:b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ซึ่งนายนิมิตร  แสงอำไพ นายด่านศุลกากรหนองคาย ให้การต้อนรับและบรรยายสรุปถึงมาตรการควบคุมทางศุลกากร และการอำนวยความสะดวกทางการค้า รวมถึงการตรวจสอบยานพาหนะ และบุคคล </a:t>
            </a:r>
            <a:b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เข้า-ออก ประเทศด้วย</a:t>
            </a:r>
          </a:p>
          <a:p>
            <a:pPr algn="thaiDist">
              <a:tabLst>
                <a:tab pos="1077913" algn="l"/>
              </a:tabLst>
            </a:pPr>
            <a:r>
              <a:rPr lang="th-TH" sz="30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3000" b="1" dirty="0" smtClean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>
              <a:tabLst>
                <a:tab pos="1077913" algn="l"/>
              </a:tabLst>
            </a:pPr>
            <a:r>
              <a:rPr lang="th-TH" sz="30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3000" b="1" dirty="0" smtClean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>
              <a:tabLst>
                <a:tab pos="1077913" algn="l"/>
              </a:tabLst>
            </a:pPr>
            <a:r>
              <a:rPr lang="th-TH" sz="3000" b="1" dirty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3000" dirty="0" smtClean="0"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รูปภาพ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0" y="0"/>
            <a:ext cx="12195175" cy="19176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5" y="0"/>
            <a:ext cx="12193057" cy="1920406"/>
          </a:xfrm>
          <a:prstGeom prst="rect">
            <a:avLst/>
          </a:prstGeom>
        </p:spPr>
      </p:pic>
      <p:sp>
        <p:nvSpPr>
          <p:cNvPr id="8" name="กล่องข้อความ 7"/>
          <p:cNvSpPr txBox="1"/>
          <p:nvPr/>
        </p:nvSpPr>
        <p:spPr>
          <a:xfrm>
            <a:off x="275455" y="2709714"/>
            <a:ext cx="116652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32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โดยท่านเอกอัครราชทูตทั้ง 2 ประเทศ ให้ความสนใจงานด้านการปราบปรามยาเสพติด 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ในการนี้ ท่านเอกอัครราชทูตอังกฤษประจำประเทศไทย ได้ให้เจ้าหน้าที่ทำการ 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X-ray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ร่างกายของท่านฯ และ เจ้าหน้าที่ได้อธิบายฟิล์ม </a:t>
            </a:r>
            <a:r>
              <a:rPr lang="en-US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X-ray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หากมีสิ่งของที่ซุกซ่อนในร่างกาย ภาพที่ปรากฎจะเป็นอย่างไรบ้าง</a:t>
            </a:r>
          </a:p>
          <a:p>
            <a:pPr algn="thaiDist"/>
            <a:r>
              <a:rPr lang="th-TH" sz="32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 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ก่อนเดินทางข้ามไปยัง สปป.ลาว ท่าน</a:t>
            </a:r>
            <a:r>
              <a:rPr lang="th-TH" sz="32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เอกอัครราชทูตอังกฤษประจำประเทศไทย 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ได้ชมเชยการปฏิบัติงานของเจ้าหน้าที่ด่านศุลกากรหนองคาย ว่าปฏิบัติงานอย่างเข้มแข็งได้ดีมาก</a:t>
            </a:r>
          </a:p>
          <a:p>
            <a:pPr algn="thaiDist"/>
            <a:r>
              <a:rPr lang="th-TH" sz="3200" b="1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3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090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833891" y="1845618"/>
            <a:ext cx="295232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thaiDist">
              <a:tabLst>
                <a:tab pos="355600" algn="l"/>
              </a:tabLst>
            </a:pP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2800" b="1" dirty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TextBox 5"/>
          <p:cNvSpPr txBox="1"/>
          <p:nvPr/>
        </p:nvSpPr>
        <p:spPr>
          <a:xfrm>
            <a:off x="8689875" y="1875521"/>
            <a:ext cx="3240360" cy="31085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thaiDist">
              <a:tabLst>
                <a:tab pos="355600" algn="l"/>
              </a:tabLst>
            </a:pP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วันที่ 9 ตุลาคม 2561 เวลา 16.30 น. นายนิมิตร แสงอำไพ นายด่านฯ หนองคาย ให้การต้อนรับเอกอัครราชทูตอังกฤษประจำประเทศไทย และเอกอัครราชทูตอังกฤษประจำ สปป.ลาว 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57827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06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"/>
          <p:cNvSpPr txBox="1"/>
          <p:nvPr/>
        </p:nvSpPr>
        <p:spPr>
          <a:xfrm>
            <a:off x="8545859" y="2090966"/>
            <a:ext cx="3312368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thaiDist">
              <a:tabLst>
                <a:tab pos="355600" algn="l"/>
              </a:tabLst>
            </a:pP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นายด่านฯ นิมิตร แสงอำไพ ได้บรรยายสรุปการปฏิบัติงานของเจ้าหน้าที่ ณ จุดตรวจรถบรรทุกขาออก 1</a:t>
            </a:r>
            <a:r>
              <a:rPr lang="en-US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D</a:t>
            </a: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และจุดตรวจรถยนต์ส่วนบุคคลบูทกลาง 6</a:t>
            </a:r>
            <a:r>
              <a:rPr lang="en-US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A, 6D</a:t>
            </a:r>
            <a:endParaRPr lang="th-TH" sz="2800" b="1" dirty="0" smtClean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57827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5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545859" y="2306409"/>
            <a:ext cx="3240360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thaiDist">
              <a:tabLst>
                <a:tab pos="355600" algn="l"/>
              </a:tabLst>
            </a:pP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นายด่านฯ นิมิตร  แสงอำไพ บรรยายการตรวจค้นกระเป๋าสัมภาระของนักท่องเที่ยว และสิทธิ์การนำสิ่งของที่ติดตัวผู้โดยสารเข้าในราชอาณาจักร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57827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19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45859" y="2324343"/>
            <a:ext cx="3240360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thaiDist">
              <a:tabLst>
                <a:tab pos="355600" algn="l"/>
              </a:tabLst>
            </a:pP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	ท่านเอกอัครราชทูตอังกฤษ ทั้ง 2 ประเทศ ได้ให้ความสนใจการปฏิบัติภารกิจด้านยาเสพติด 	โดยการเข้าทดลอง </a:t>
            </a:r>
            <a:r>
              <a:rPr lang="en-US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X-ray </a:t>
            </a:r>
            <a:r>
              <a:rPr lang="th-TH" sz="28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ร่างกายด้วย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98"/>
            <a:ext cx="8257827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5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aka Text 2_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82" y="2028401"/>
            <a:ext cx="2671767" cy="2671767"/>
          </a:xfrm>
          <a:prstGeom prst="rect">
            <a:avLst/>
          </a:prstGeom>
        </p:spPr>
      </p:pic>
      <p:pic>
        <p:nvPicPr>
          <p:cNvPr id="8" name="Picture 7" descr="Naka Text 2_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196" y="2028401"/>
            <a:ext cx="2671767" cy="2671767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23"/>
          <a:stretch/>
        </p:blipFill>
        <p:spPr>
          <a:xfrm>
            <a:off x="3077027" y="1341562"/>
            <a:ext cx="6048591" cy="404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15333</TotalTime>
  <Words>24</Words>
  <Application>Microsoft Office PowerPoint</Application>
  <PresentationFormat>กำหนดเอง</PresentationFormat>
  <Paragraphs>14</Paragraphs>
  <Slides>7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3" baseType="lpstr">
      <vt:lpstr>Angsana New</vt:lpstr>
      <vt:lpstr>Arial</vt:lpstr>
      <vt:lpstr>Calibri</vt:lpstr>
      <vt:lpstr>Cordia New</vt:lpstr>
      <vt:lpstr>TH SarabunIT๙</vt:lpstr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customs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301805</dc:creator>
  <cp:lastModifiedBy>Aroon Rattanawin</cp:lastModifiedBy>
  <cp:revision>632</cp:revision>
  <cp:lastPrinted>2018-10-10T06:45:50Z</cp:lastPrinted>
  <dcterms:created xsi:type="dcterms:W3CDTF">2011-04-11T09:29:33Z</dcterms:created>
  <dcterms:modified xsi:type="dcterms:W3CDTF">2018-10-11T11:06:54Z</dcterms:modified>
</cp:coreProperties>
</file>